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61" d="100"/>
          <a:sy n="61" d="100"/>
        </p:scale>
        <p:origin x="-2556" y="-4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3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7.png"/><Relationship Id="rId10" Type="http://schemas.openxmlformats.org/officeDocument/2006/relationships/image" Target="../media/image12.wmf"/><Relationship Id="rId4" Type="http://schemas.openxmlformats.org/officeDocument/2006/relationships/diagramData" Target="../diagrams/data1.xml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727" y="552915"/>
            <a:ext cx="1347903" cy="8325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электронное</a:t>
            </a:r>
          </a:p>
          <a:p>
            <a:pPr algn="ctr"/>
            <a:r>
              <a:rPr lang="ru-RU" sz="1100" dirty="0" smtClean="0"/>
              <a:t>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ноябрь 2020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endParaRPr lang="ru-RU" sz="14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66241" y="552915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64" y="7762036"/>
            <a:ext cx="2395635" cy="137005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264" y="1115106"/>
            <a:ext cx="2863981" cy="19789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48640" y="1263459"/>
            <a:ext cx="31605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В единстве сила России</a:t>
            </a:r>
          </a:p>
          <a:p>
            <a:r>
              <a:rPr lang="ru-RU" sz="1400" dirty="0" smtClean="0"/>
              <a:t>Еврей </a:t>
            </a:r>
            <a:r>
              <a:rPr lang="ru-RU" sz="1400" dirty="0"/>
              <a:t>и тувинец, бурят и удмурт,</a:t>
            </a:r>
            <a:br>
              <a:rPr lang="ru-RU" sz="1400" dirty="0"/>
            </a:br>
            <a:r>
              <a:rPr lang="ru-RU" sz="1400" dirty="0"/>
              <a:t>Русский, татарин, башкир и якут.</a:t>
            </a:r>
            <a:br>
              <a:rPr lang="ru-RU" sz="1400" dirty="0"/>
            </a:br>
            <a:r>
              <a:rPr lang="ru-RU" sz="1400" dirty="0"/>
              <a:t>Разных народов большая семья,</a:t>
            </a:r>
            <a:br>
              <a:rPr lang="ru-RU" sz="1400" dirty="0"/>
            </a:br>
            <a:r>
              <a:rPr lang="ru-RU" sz="1400" dirty="0"/>
              <a:t>И этим гордиться должны мы друзья!</a:t>
            </a:r>
          </a:p>
          <a:p>
            <a:r>
              <a:rPr lang="ru-RU" sz="1400" dirty="0"/>
              <a:t>Россией зовется общий наш дом,</a:t>
            </a:r>
            <a:br>
              <a:rPr lang="ru-RU" sz="1400" dirty="0"/>
            </a:br>
            <a:r>
              <a:rPr lang="ru-RU" sz="1400" dirty="0"/>
              <a:t>Пусть будет уютно каждому в нем.</a:t>
            </a:r>
            <a:br>
              <a:rPr lang="ru-RU" sz="1400" dirty="0"/>
            </a:br>
            <a:r>
              <a:rPr lang="ru-RU" sz="1400" dirty="0"/>
              <a:t>Любые мы трудности вместе осилим</a:t>
            </a:r>
            <a:br>
              <a:rPr lang="ru-RU" sz="1400" dirty="0"/>
            </a:br>
            <a:r>
              <a:rPr lang="ru-RU" sz="1400" dirty="0"/>
              <a:t>И только в единстве сила России!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264" y="3135170"/>
            <a:ext cx="605599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6 НОЯБРЯ – ДЕНЬ КОНСТИТУЦИИ РЕСПУБЛИКИ </a:t>
            </a:r>
            <a:r>
              <a:rPr lang="ru-RU" b="1" dirty="0" smtClean="0">
                <a:solidFill>
                  <a:srgbClr val="FF0000"/>
                </a:solidFill>
              </a:rPr>
              <a:t>ТАТАРСТАН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день в 1992 году на XII сессии Верховного Совета РТ был принят Основной закон Татарстана. Это событие стало одной из важнейших вех в истории нашей республики, 100-летие которой мы отмечаем в нынешнем году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коллеги, дорогие учащиеся!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 поздравляю вас с Днем Конституции Республики Татарстан.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 в нынешнее непростое время мы с вами приложим все усилия для сохранения согласия в нашем общем доме, обеспечивая социальные приоритеты, утвержденные Основным законом республики.  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 вам успехов в созидательном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благо Татарстана и всей нашей страны.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Мира, здоровья и благополучия вам и вашим близким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r"/>
            <a:r>
              <a:rPr lang="ru-RU" sz="1400" dirty="0"/>
              <a:t> </a:t>
            </a:r>
            <a:r>
              <a:rPr lang="ru-RU" sz="1400" dirty="0" smtClean="0"/>
              <a:t>                                     </a:t>
            </a:r>
            <a:r>
              <a:rPr lang="ru-RU" sz="1400" dirty="0" err="1" smtClean="0"/>
              <a:t>И.о</a:t>
            </a:r>
            <a:r>
              <a:rPr lang="ru-RU" sz="1400" dirty="0" smtClean="0"/>
              <a:t>. директора </a:t>
            </a:r>
            <a:r>
              <a:rPr lang="ru-RU" sz="1400" dirty="0" err="1" smtClean="0"/>
              <a:t>Р.Р.Шамгунова</a:t>
            </a:r>
            <a:endParaRPr lang="ru-RU" sz="1400" dirty="0"/>
          </a:p>
          <a:p>
            <a:pPr algn="r"/>
            <a:endParaRPr lang="ru-RU" sz="1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264" y="6357879"/>
            <a:ext cx="2321704" cy="140415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703165" y="6724838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Есть у нас один закон.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И стоит на страже он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Всех людей любого пола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От беды и произвола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, serif"/>
              </a:rPr>
              <a:t>Он </a:t>
            </a:r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нас сделает сильнее.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Ну а если где-то ссора,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Он – надежная опора.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Ты на полке не лежи.</a:t>
            </a:r>
            <a:endParaRPr lang="ru-RU" sz="1600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dirty="0">
                <a:solidFill>
                  <a:srgbClr val="000000"/>
                </a:solidFill>
                <a:latin typeface="Times New Roman, serif"/>
              </a:rPr>
              <a:t>Конституция, живи!</a:t>
            </a:r>
            <a:endParaRPr lang="ru-RU" sz="16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3120" y="6605670"/>
            <a:ext cx="816935" cy="38408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1481" y="8447065"/>
            <a:ext cx="816935" cy="38408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8792" y="6413629"/>
            <a:ext cx="816935" cy="38408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9891" y="523609"/>
            <a:ext cx="416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«Если </a:t>
            </a:r>
            <a:r>
              <a:rPr lang="ru-RU" b="1" dirty="0"/>
              <a:t>народ един, он </a:t>
            </a:r>
            <a:r>
              <a:rPr lang="ru-RU" b="1" dirty="0" smtClean="0"/>
              <a:t>непобедим»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6517" y="-76601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692697" y="248818"/>
            <a:ext cx="6165303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(Как </a:t>
            </a:r>
            <a:r>
              <a:rPr lang="ru-RU" sz="1400" b="1" dirty="0"/>
              <a:t>подготовить и защитить итоговый проект в 9-ом классе</a:t>
            </a:r>
            <a:r>
              <a:rPr lang="ru-RU" dirty="0" smtClean="0"/>
              <a:t>.)</a:t>
            </a:r>
            <a:endParaRPr lang="ru-RU" sz="1400" b="1" dirty="0" smtClean="0"/>
          </a:p>
          <a:p>
            <a:pPr algn="just"/>
            <a:r>
              <a:rPr lang="ru-RU" sz="1400" b="1" dirty="0" smtClean="0"/>
              <a:t>Структура</a:t>
            </a:r>
            <a:r>
              <a:rPr lang="ru-RU" sz="1400" b="1" dirty="0"/>
              <a:t> проектной работы</a:t>
            </a:r>
            <a:endParaRPr lang="ru-RU" sz="1400" dirty="0"/>
          </a:p>
          <a:p>
            <a:pPr algn="just"/>
            <a:r>
              <a:rPr lang="ru-RU" sz="1400" dirty="0"/>
              <a:t>Любая проектная работа должна содержать следующие разделы:</a:t>
            </a:r>
          </a:p>
          <a:p>
            <a:pPr algn="just"/>
            <a:r>
              <a:rPr lang="ru-RU" sz="1400" dirty="0"/>
              <a:t>1 </a:t>
            </a:r>
            <a:r>
              <a:rPr lang="ru-RU" sz="1400" b="1" dirty="0"/>
              <a:t>Титульный </a:t>
            </a:r>
            <a:r>
              <a:rPr lang="ru-RU" sz="1400" b="1" dirty="0" smtClean="0"/>
              <a:t>лист.</a:t>
            </a:r>
            <a:endParaRPr lang="ru-RU" sz="1400" dirty="0"/>
          </a:p>
          <a:p>
            <a:pPr algn="just"/>
            <a:r>
              <a:rPr lang="ru-RU" sz="1400" dirty="0"/>
              <a:t>2 </a:t>
            </a:r>
            <a:r>
              <a:rPr lang="ru-RU" sz="1400" b="1" dirty="0"/>
              <a:t>Содержание (список, состоящий из обоснования проекта, описания проекта, заключения и приложений с указанием их положения по страницам в работе).</a:t>
            </a:r>
            <a:endParaRPr lang="ru-RU" sz="1400" dirty="0"/>
          </a:p>
          <a:p>
            <a:pPr algn="just"/>
            <a:r>
              <a:rPr lang="ru-RU" sz="1400" b="1" dirty="0"/>
              <a:t>3 Обоснование проекта, в котором обосновывается значимость темы, актуальность проблемы, на разрешение которой направлен проект</a:t>
            </a:r>
            <a:r>
              <a:rPr lang="ru-RU" sz="1400" dirty="0"/>
              <a:t>;</a:t>
            </a:r>
          </a:p>
          <a:p>
            <a:pPr algn="just"/>
            <a:r>
              <a:rPr lang="ru-RU" sz="1400" dirty="0"/>
              <a:t>формулируется цель проектной работы;</a:t>
            </a:r>
          </a:p>
          <a:p>
            <a:pPr algn="just"/>
            <a:r>
              <a:rPr lang="ru-RU" sz="1400" dirty="0"/>
              <a:t>определяются задачи;</a:t>
            </a:r>
          </a:p>
          <a:p>
            <a:pPr algn="just"/>
            <a:r>
              <a:rPr lang="ru-RU" sz="1400" dirty="0"/>
              <a:t>определяется продукт проектной деятельности;</a:t>
            </a:r>
          </a:p>
          <a:p>
            <a:pPr algn="just"/>
            <a:r>
              <a:rPr lang="ru-RU" sz="1400" dirty="0"/>
              <a:t>характеризуются конкретные ожидаемые результаты.</a:t>
            </a:r>
          </a:p>
          <a:p>
            <a:pPr algn="just"/>
            <a:r>
              <a:rPr lang="ru-RU" sz="1400" dirty="0"/>
              <a:t>4 </a:t>
            </a:r>
            <a:r>
              <a:rPr lang="ru-RU" sz="1400" b="1" dirty="0"/>
              <a:t>Описание проекта.</a:t>
            </a:r>
            <a:r>
              <a:rPr lang="ru-RU" sz="1400" dirty="0"/>
              <a:t> В этой части:</a:t>
            </a:r>
          </a:p>
          <a:p>
            <a:pPr algn="just"/>
            <a:r>
              <a:rPr lang="ru-RU" sz="1400" dirty="0"/>
              <a:t> излагается путь решения проблемы, предложенные методы и способы</a:t>
            </a:r>
          </a:p>
          <a:p>
            <a:pPr algn="just"/>
            <a:r>
              <a:rPr lang="ru-RU" sz="1400" dirty="0"/>
              <a:t>реализации проекта;</a:t>
            </a:r>
          </a:p>
          <a:p>
            <a:pPr algn="just"/>
            <a:r>
              <a:rPr lang="ru-RU" sz="1400" dirty="0"/>
              <a:t> приводится план выполнения проекта – последовательность действий (по</a:t>
            </a:r>
          </a:p>
          <a:p>
            <a:pPr algn="just"/>
            <a:r>
              <a:rPr lang="ru-RU" sz="1400" dirty="0"/>
              <a:t>этапам), привлекаемые ресурсы.</a:t>
            </a:r>
          </a:p>
          <a:p>
            <a:pPr algn="just"/>
            <a:r>
              <a:rPr lang="ru-RU" sz="1400" b="1" dirty="0"/>
              <a:t>5 Ожидаемые результаты</a:t>
            </a:r>
            <a:endParaRPr lang="ru-RU" sz="1400" dirty="0"/>
          </a:p>
          <a:p>
            <a:pPr algn="just"/>
            <a:r>
              <a:rPr lang="ru-RU" sz="1400" dirty="0"/>
              <a:t>6 </a:t>
            </a:r>
            <a:r>
              <a:rPr lang="ru-RU" sz="1400" b="1" dirty="0"/>
              <a:t>Заключение. Содержит общие выводы, степень достижения целей и задач проекта.</a:t>
            </a:r>
            <a:endParaRPr lang="ru-RU" sz="1400" dirty="0"/>
          </a:p>
          <a:p>
            <a:pPr algn="just"/>
            <a:r>
              <a:rPr lang="ru-RU" sz="1400" b="1" dirty="0"/>
              <a:t>7 Список литературы.</a:t>
            </a:r>
            <a:endParaRPr lang="ru-RU" sz="1400" dirty="0"/>
          </a:p>
          <a:p>
            <a:pPr algn="just"/>
            <a:r>
              <a:rPr lang="ru-RU" sz="1400" b="1" dirty="0"/>
              <a:t>8 Приложения.</a:t>
            </a:r>
            <a:endParaRPr lang="ru-RU" sz="1400" dirty="0"/>
          </a:p>
          <a:p>
            <a:pPr algn="just"/>
            <a:r>
              <a:rPr lang="ru-RU" sz="1400" dirty="0"/>
              <a:t>В качестве приложений может быть использован фотоотчёт о проведённом мероприятии, фотографии изготовленной модели, изготовленных творческих работ и т.п. В обязательном порядке к описанию проекта прилагается продукт проектной деятельности (или фотографии /видеозаписи/ аудиозаписи, на которых запечатлён продукт проектной деятельности).</a:t>
            </a:r>
          </a:p>
          <a:p>
            <a:pPr algn="just"/>
            <a:r>
              <a:rPr lang="ru-RU" sz="1400" dirty="0"/>
              <a:t>Продуктом проектной деятельности могут быть аналитические материалы, обзорные материалы, стендовый доклад, художественная творческая работа, представленная в виде прозаического или стихотворного произведения, инсценировки, художественной декламации, компьютерной анимации, макет, иное конструкторское изделие, </a:t>
            </a:r>
            <a:r>
              <a:rPr lang="ru-RU" sz="1400" dirty="0" smtClean="0"/>
              <a:t>и </a:t>
            </a:r>
            <a:r>
              <a:rPr lang="ru-RU" sz="1400" dirty="0"/>
              <a:t>др.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6773" y="-76601"/>
            <a:ext cx="33964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В </a:t>
            </a:r>
            <a:r>
              <a:rPr lang="ru-RU" sz="2000" dirty="0"/>
              <a:t>помощь </a:t>
            </a:r>
            <a:r>
              <a:rPr lang="ru-RU" sz="2000" dirty="0" smtClean="0"/>
              <a:t>девятиклассникам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028" y="0"/>
            <a:ext cx="952500" cy="1200942"/>
          </a:xfrm>
          <a:prstGeom prst="rect">
            <a:avLst/>
          </a:prstGeom>
        </p:spPr>
      </p:pic>
      <p:sp>
        <p:nvSpPr>
          <p:cNvPr id="10" name="Волна 9"/>
          <p:cNvSpPr/>
          <p:nvPr/>
        </p:nvSpPr>
        <p:spPr>
          <a:xfrm>
            <a:off x="794759" y="7674518"/>
            <a:ext cx="5835806" cy="72008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33464" y="7761215"/>
            <a:ext cx="40050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Open Sans"/>
              </a:rPr>
              <a:t>Советы родителям</a:t>
            </a:r>
          </a:p>
          <a:p>
            <a:pPr algn="just"/>
            <a:r>
              <a:rPr lang="ru-RU" sz="1200" dirty="0" smtClean="0">
                <a:solidFill>
                  <a:srgbClr val="000000"/>
                </a:solidFill>
                <a:latin typeface="Open Sans"/>
              </a:rPr>
              <a:t>В выпускном классе </a:t>
            </a:r>
            <a:r>
              <a:rPr lang="ru-RU" sz="1200" dirty="0">
                <a:solidFill>
                  <a:srgbClr val="000000"/>
                </a:solidFill>
                <a:latin typeface="Open Sans"/>
              </a:rPr>
              <a:t>основная задача родителей - создать оптимальные комфортные условия для подготовки </a:t>
            </a:r>
            <a:r>
              <a:rPr lang="ru-RU" sz="1200" dirty="0" smtClean="0">
                <a:solidFill>
                  <a:srgbClr val="000000"/>
                </a:solidFill>
                <a:latin typeface="Open Sans"/>
              </a:rPr>
              <a:t>ребенка к итоговой аттестации. </a:t>
            </a:r>
            <a:r>
              <a:rPr lang="ru-RU" sz="1200" dirty="0">
                <a:solidFill>
                  <a:srgbClr val="000000"/>
                </a:solidFill>
                <a:latin typeface="Open Sans"/>
              </a:rPr>
              <a:t>Поощрение, поддержка</a:t>
            </a:r>
            <a:r>
              <a:rPr lang="ru-RU" sz="1200" dirty="0" smtClean="0">
                <a:solidFill>
                  <a:srgbClr val="000000"/>
                </a:solidFill>
                <a:latin typeface="Open Sans"/>
              </a:rPr>
              <a:t>, помощь, душевное равновесие родителей </a:t>
            </a:r>
            <a:r>
              <a:rPr lang="ru-RU" sz="1200" dirty="0">
                <a:solidFill>
                  <a:srgbClr val="000000"/>
                </a:solidFill>
                <a:latin typeface="Open Sans"/>
              </a:rPr>
              <a:t>помогают ребенку успешно справиться с собственным волнением.</a:t>
            </a:r>
            <a:endParaRPr lang="ru-RU" sz="12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59" y="7817983"/>
            <a:ext cx="2019233" cy="130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196" y="7820283"/>
            <a:ext cx="1954188" cy="1301489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6063" y="4598042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6519" y="400109"/>
            <a:ext cx="62646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200" dirty="0" smtClean="0"/>
              <a:t>                                                                               </a:t>
            </a:r>
            <a:endParaRPr lang="ru-RU" sz="1200" dirty="0"/>
          </a:p>
        </p:txBody>
      </p:sp>
      <p:pic>
        <p:nvPicPr>
          <p:cNvPr id="3079" name="Picture 7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3" y="4006467"/>
            <a:ext cx="5967848" cy="11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205" y="343372"/>
            <a:ext cx="2519780" cy="19442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793" y="2305964"/>
            <a:ext cx="2502192" cy="16874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23671" y="602389"/>
            <a:ext cx="36004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err="1" smtClean="0">
                <a:solidFill>
                  <a:srgbClr val="2666C3"/>
                </a:solidFill>
                <a:latin typeface="Tahoma" panose="020B0604030504040204" pitchFamily="34" charset="0"/>
              </a:rPr>
              <a:t>Әлмәтем</a:t>
            </a:r>
            <a:endParaRPr lang="ru-RU" sz="1600" b="1" dirty="0" smtClean="0">
              <a:solidFill>
                <a:srgbClr val="2666C3"/>
              </a:solidFill>
              <a:latin typeface="Tahoma" panose="020B0604030504040204" pitchFamily="34" charset="0"/>
            </a:endParaRPr>
          </a:p>
          <a:p>
            <a:r>
              <a:rPr lang="tt-RU" sz="1200" dirty="0" smtClean="0">
                <a:solidFill>
                  <a:srgbClr val="000000"/>
                </a:solidFill>
                <a:latin typeface="Tahoma" panose="020B0604030504040204" pitchFamily="34" charset="0"/>
              </a:rPr>
              <a:t>(Нур Әхмәдиев)</a:t>
            </a:r>
            <a:endParaRPr lang="ru-RU" sz="12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1400" b="1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Һәр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дүрт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тарафка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сузылган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юллар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Алып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китәргә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мине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чакыра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Китсәм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дә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китәм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синнән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,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Әлмәтем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,</a:t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Тизрәк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әйләнеп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кире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кайтырга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  <a:p>
            <a:r>
              <a:rPr lang="ru-RU" sz="1400" b="1" dirty="0" err="1">
                <a:latin typeface="Tahoma" panose="020B0604030504040204" pitchFamily="34" charset="0"/>
              </a:rPr>
              <a:t>Синдә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уздырган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көнне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сагынып</a:t>
            </a:r>
            <a:r>
              <a:rPr lang="ru-RU" sz="1400" b="1" dirty="0">
                <a:latin typeface="Tahoma" panose="020B0604030504040204" pitchFamily="34" charset="0"/>
              </a:rPr>
              <a:t>,</a:t>
            </a:r>
            <a:br>
              <a:rPr lang="ru-RU" sz="1400" b="1" dirty="0">
                <a:latin typeface="Tahoma" panose="020B0604030504040204" pitchFamily="34" charset="0"/>
              </a:rPr>
            </a:br>
            <a:r>
              <a:rPr lang="ru-RU" sz="1400" b="1" dirty="0" err="1">
                <a:latin typeface="Tahoma" panose="020B0604030504040204" pitchFamily="34" charset="0"/>
              </a:rPr>
              <a:t>Кышыма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кайтам</a:t>
            </a:r>
            <a:r>
              <a:rPr lang="ru-RU" sz="1400" b="1" dirty="0">
                <a:latin typeface="Tahoma" panose="020B0604030504040204" pitchFamily="34" charset="0"/>
              </a:rPr>
              <a:t>, </a:t>
            </a:r>
            <a:r>
              <a:rPr lang="ru-RU" sz="1400" b="1" dirty="0" err="1">
                <a:latin typeface="Tahoma" panose="020B0604030504040204" pitchFamily="34" charset="0"/>
              </a:rPr>
              <a:t>җәемә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кайтам</a:t>
            </a:r>
            <a:r>
              <a:rPr lang="ru-RU" sz="1400" b="1" dirty="0">
                <a:latin typeface="Tahoma" panose="020B0604030504040204" pitchFamily="34" charset="0"/>
              </a:rPr>
              <a:t>,</a:t>
            </a:r>
            <a:br>
              <a:rPr lang="ru-RU" sz="1400" b="1" dirty="0">
                <a:latin typeface="Tahoma" panose="020B0604030504040204" pitchFamily="34" charset="0"/>
              </a:rPr>
            </a:br>
            <a:r>
              <a:rPr lang="ru-RU" sz="1400" b="1" dirty="0" err="1">
                <a:latin typeface="Tahoma" panose="020B0604030504040204" pitchFamily="34" charset="0"/>
              </a:rPr>
              <a:t>Нинди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киң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илем</a:t>
            </a:r>
            <a:r>
              <a:rPr lang="ru-RU" sz="1400" b="1" dirty="0">
                <a:latin typeface="Tahoma" panose="020B0604030504040204" pitchFamily="34" charset="0"/>
              </a:rPr>
              <a:t>, </a:t>
            </a:r>
            <a:r>
              <a:rPr lang="ru-RU" sz="1400" b="1" dirty="0" err="1">
                <a:latin typeface="Tahoma" panose="020B0604030504040204" pitchFamily="34" charset="0"/>
              </a:rPr>
              <a:t>нинди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киң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Ватан</a:t>
            </a:r>
            <a:r>
              <a:rPr lang="ru-RU" sz="1400" b="1" dirty="0">
                <a:latin typeface="Tahoma" panose="020B0604030504040204" pitchFamily="34" charset="0"/>
              </a:rPr>
              <a:t>,</a:t>
            </a:r>
            <a:br>
              <a:rPr lang="ru-RU" sz="1400" b="1" dirty="0">
                <a:latin typeface="Tahoma" panose="020B0604030504040204" pitchFamily="34" charset="0"/>
              </a:rPr>
            </a:br>
            <a:r>
              <a:rPr lang="ru-RU" sz="1400" b="1" dirty="0" err="1">
                <a:latin typeface="Tahoma" panose="020B0604030504040204" pitchFamily="34" charset="0"/>
              </a:rPr>
              <a:t>Әлмәтем</a:t>
            </a:r>
            <a:r>
              <a:rPr lang="ru-RU" sz="1400" b="1" dirty="0">
                <a:latin typeface="Tahoma" panose="020B0604030504040204" pitchFamily="34" charset="0"/>
              </a:rPr>
              <a:t>, </a:t>
            </a:r>
            <a:r>
              <a:rPr lang="ru-RU" sz="1400" b="1" dirty="0" err="1">
                <a:latin typeface="Tahoma" panose="020B0604030504040204" pitchFamily="34" charset="0"/>
              </a:rPr>
              <a:t>сиңа</a:t>
            </a:r>
            <a:r>
              <a:rPr lang="ru-RU" sz="1400" b="1" dirty="0">
                <a:latin typeface="Tahoma" panose="020B0604030504040204" pitchFamily="34" charset="0"/>
              </a:rPr>
              <a:t>, </a:t>
            </a:r>
            <a:r>
              <a:rPr lang="ru-RU" sz="1400" b="1" dirty="0" err="1">
                <a:latin typeface="Tahoma" panose="020B0604030504040204" pitchFamily="34" charset="0"/>
              </a:rPr>
              <a:t>Зәемә</a:t>
            </a:r>
            <a:r>
              <a:rPr lang="ru-RU" sz="1400" b="1" dirty="0"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latin typeface="Tahoma" panose="020B0604030504040204" pitchFamily="34" charset="0"/>
              </a:rPr>
              <a:t>кайтам</a:t>
            </a:r>
            <a:r>
              <a:rPr lang="ru-RU" sz="1400" b="1" dirty="0">
                <a:latin typeface="Tahoma" panose="020B0604030504040204" pitchFamily="34" charset="0"/>
              </a:rPr>
              <a:t>!</a:t>
            </a:r>
          </a:p>
          <a:p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Урсал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тавының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башына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болыт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Кунып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соклана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безнең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калага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Синнән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д</a:t>
            </a:r>
            <a:r>
              <a:rPr lang="tt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ә</a:t>
            </a:r>
            <a:r>
              <a:rPr lang="ru-RU" sz="1400" b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матур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нинди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җир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булсын,</a:t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Туган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каласын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сөйгән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Tahoma" panose="020B0604030504040204" pitchFamily="34" charset="0"/>
              </a:rPr>
              <a:t>балага</a:t>
            </a:r>
            <a: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  <a:br>
              <a:rPr lang="ru-RU" sz="1400" b="1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endParaRPr lang="en-US" sz="1400" b="1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565118" y="-387763"/>
            <a:ext cx="86572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2400" dirty="0" err="1"/>
              <a:t>Үткәне</a:t>
            </a:r>
            <a:r>
              <a:rPr lang="ru-RU" sz="2400" dirty="0"/>
              <a:t> </a:t>
            </a:r>
            <a:r>
              <a:rPr lang="ru-RU" sz="2400" dirty="0" err="1"/>
              <a:t>булмаган</a:t>
            </a:r>
            <a:r>
              <a:rPr lang="ru-RU" sz="2400" dirty="0"/>
              <a:t> </a:t>
            </a:r>
            <a:r>
              <a:rPr lang="ru-RU" sz="2400" dirty="0" err="1"/>
              <a:t>халыкның</a:t>
            </a:r>
            <a:r>
              <a:rPr lang="ru-RU" sz="2400" dirty="0"/>
              <a:t> </a:t>
            </a:r>
            <a:r>
              <a:rPr lang="ru-RU" sz="2400" dirty="0" err="1"/>
              <a:t>киләчәге</a:t>
            </a:r>
            <a:r>
              <a:rPr lang="ru-RU" sz="2400" dirty="0"/>
              <a:t> </a:t>
            </a:r>
            <a:r>
              <a:rPr lang="ru-RU" sz="2400" dirty="0" err="1" smtClean="0"/>
              <a:t>юк</a:t>
            </a:r>
            <a:endParaRPr lang="ru-RU" sz="2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9265" y="400109"/>
            <a:ext cx="1046052" cy="8308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2793" y="4125544"/>
            <a:ext cx="605757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      1953 </a:t>
            </a:r>
            <a:r>
              <a:rPr lang="ru-RU" sz="1400" dirty="0" err="1"/>
              <a:t>нче</a:t>
            </a:r>
            <a:r>
              <a:rPr lang="ru-RU" sz="1400" dirty="0"/>
              <a:t> </a:t>
            </a:r>
            <a:r>
              <a:rPr lang="ru-RU" sz="1400" dirty="0" err="1"/>
              <a:t>елның</a:t>
            </a:r>
            <a:r>
              <a:rPr lang="ru-RU" sz="1400" dirty="0"/>
              <a:t> 3 </a:t>
            </a:r>
            <a:r>
              <a:rPr lang="ru-RU" sz="1400" dirty="0" err="1"/>
              <a:t>ноябрендә</a:t>
            </a:r>
            <a:r>
              <a:rPr lang="ru-RU" sz="1400" dirty="0"/>
              <a:t> </a:t>
            </a:r>
            <a:r>
              <a:rPr lang="ru-RU" sz="1400" dirty="0" err="1"/>
              <a:t>РСФСРның</a:t>
            </a:r>
            <a:r>
              <a:rPr lang="ru-RU" sz="1400" dirty="0"/>
              <a:t> </a:t>
            </a:r>
            <a:r>
              <a:rPr lang="ru-RU" sz="1400" dirty="0" err="1"/>
              <a:t>Югары</a:t>
            </a:r>
            <a:r>
              <a:rPr lang="ru-RU" sz="1400" dirty="0"/>
              <a:t> Президиумы </a:t>
            </a:r>
            <a:r>
              <a:rPr lang="ru-RU" sz="1400" dirty="0" err="1"/>
              <a:t>эшчеләр</a:t>
            </a:r>
            <a:r>
              <a:rPr lang="ru-RU" sz="1400" dirty="0"/>
              <a:t> </a:t>
            </a:r>
            <a:r>
              <a:rPr lang="ru-RU" sz="1400" dirty="0" err="1"/>
              <a:t>бистәсенә</a:t>
            </a:r>
            <a:r>
              <a:rPr lang="ru-RU" sz="1400" dirty="0"/>
              <a:t> ТАССР </a:t>
            </a:r>
            <a:r>
              <a:rPr lang="ru-RU" sz="1400" dirty="0" err="1"/>
              <a:t>җитәкчелегендәге</a:t>
            </a:r>
            <a:r>
              <a:rPr lang="ru-RU" sz="1400" dirty="0"/>
              <a:t> </a:t>
            </a:r>
            <a:r>
              <a:rPr lang="ru-RU" sz="1400" dirty="0" err="1"/>
              <a:t>шәһәр</a:t>
            </a:r>
            <a:r>
              <a:rPr lang="ru-RU" sz="1400" dirty="0"/>
              <a:t> </a:t>
            </a:r>
            <a:r>
              <a:rPr lang="ru-RU" sz="1400" dirty="0" err="1"/>
              <a:t>статусын</a:t>
            </a:r>
            <a:r>
              <a:rPr lang="ru-RU" sz="1400" dirty="0"/>
              <a:t> </a:t>
            </a:r>
            <a:r>
              <a:rPr lang="ru-RU" sz="1400" dirty="0" err="1"/>
              <a:t>бирергә</a:t>
            </a:r>
            <a:r>
              <a:rPr lang="ru-RU" sz="1400" dirty="0"/>
              <a:t> </a:t>
            </a:r>
            <a:r>
              <a:rPr lang="ru-RU" sz="1400" dirty="0" err="1"/>
              <a:t>дигән</a:t>
            </a:r>
            <a:r>
              <a:rPr lang="ru-RU" sz="1400" dirty="0"/>
              <a:t> указ </a:t>
            </a:r>
            <a:r>
              <a:rPr lang="ru-RU" sz="1400" dirty="0" err="1"/>
              <a:t>чыгарды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    </a:t>
            </a:r>
            <a:r>
              <a:rPr lang="ru-RU" sz="1400" dirty="0" err="1"/>
              <a:t>Соңгы</a:t>
            </a:r>
            <a:r>
              <a:rPr lang="ru-RU" sz="1400" dirty="0"/>
              <a:t> </a:t>
            </a:r>
            <a:r>
              <a:rPr lang="ru-RU" sz="1400" dirty="0" err="1"/>
              <a:t>елларда</a:t>
            </a:r>
            <a:r>
              <a:rPr lang="ru-RU" sz="1400" dirty="0"/>
              <a:t> </a:t>
            </a:r>
            <a:r>
              <a:rPr lang="ru-RU" sz="1400" dirty="0" err="1"/>
              <a:t>шәһәребез</a:t>
            </a:r>
            <a:r>
              <a:rPr lang="ru-RU" sz="1400" dirty="0"/>
              <a:t> </a:t>
            </a:r>
            <a:r>
              <a:rPr lang="ru-RU" sz="1400" dirty="0" err="1"/>
              <a:t>бик</a:t>
            </a:r>
            <a:r>
              <a:rPr lang="ru-RU" sz="1400" dirty="0"/>
              <a:t> </a:t>
            </a:r>
            <a:r>
              <a:rPr lang="ru-RU" sz="1400" dirty="0" err="1"/>
              <a:t>зур</a:t>
            </a:r>
            <a:r>
              <a:rPr lang="ru-RU" sz="1400" dirty="0"/>
              <a:t> </a:t>
            </a:r>
            <a:r>
              <a:rPr lang="ru-RU" sz="1400" dirty="0" err="1"/>
              <a:t>үсеш</a:t>
            </a:r>
            <a:r>
              <a:rPr lang="ru-RU" sz="1400" dirty="0"/>
              <a:t> </a:t>
            </a:r>
            <a:r>
              <a:rPr lang="ru-RU" sz="1400" dirty="0" err="1"/>
              <a:t>кичерә</a:t>
            </a:r>
            <a:r>
              <a:rPr lang="ru-RU" sz="1400" dirty="0"/>
              <a:t>. </a:t>
            </a:r>
            <a:r>
              <a:rPr lang="ru-RU" sz="1400" dirty="0" err="1"/>
              <a:t>Исеме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 </a:t>
            </a:r>
            <a:r>
              <a:rPr lang="ru-RU" sz="1400" dirty="0" err="1"/>
              <a:t>билгеле</a:t>
            </a:r>
            <a:r>
              <a:rPr lang="ru-RU" sz="1400" dirty="0"/>
              <a:t> </a:t>
            </a:r>
            <a:r>
              <a:rPr lang="ru-RU" sz="1400" dirty="0" err="1"/>
              <a:t>булмаган</a:t>
            </a:r>
            <a:r>
              <a:rPr lang="ru-RU" sz="1400" dirty="0"/>
              <a:t> </a:t>
            </a:r>
            <a:r>
              <a:rPr lang="ru-RU" sz="1400" dirty="0" err="1"/>
              <a:t>елгага</a:t>
            </a:r>
            <a:r>
              <a:rPr lang="ru-RU" sz="1400" dirty="0"/>
              <a:t> “</a:t>
            </a:r>
            <a:r>
              <a:rPr lang="ru-RU" sz="1400" dirty="0" err="1"/>
              <a:t>Буалар</a:t>
            </a:r>
            <a:r>
              <a:rPr lang="ru-RU" sz="1400" dirty="0"/>
              <a:t> </a:t>
            </a:r>
            <a:r>
              <a:rPr lang="ru-RU" sz="1400" dirty="0" err="1"/>
              <a:t>шарлавыгы</a:t>
            </a:r>
            <a:r>
              <a:rPr lang="ru-RU" sz="1400" dirty="0"/>
              <a:t>” </a:t>
            </a:r>
            <a:r>
              <a:rPr lang="ru-RU" sz="1400" dirty="0" err="1"/>
              <a:t>төзелде</a:t>
            </a:r>
            <a:r>
              <a:rPr lang="ru-RU" sz="1400" dirty="0"/>
              <a:t>.“</a:t>
            </a:r>
            <a:r>
              <a:rPr lang="ru-RU" sz="1400" dirty="0" err="1"/>
              <a:t>Зәңгәр</a:t>
            </a:r>
            <a:r>
              <a:rPr lang="ru-RU" sz="1400" dirty="0"/>
              <a:t> </a:t>
            </a:r>
            <a:r>
              <a:rPr lang="ru-RU" sz="1400" dirty="0" err="1"/>
              <a:t>күл</a:t>
            </a:r>
            <a:r>
              <a:rPr lang="ru-RU" sz="1400" dirty="0"/>
              <a:t>” </a:t>
            </a:r>
            <a:r>
              <a:rPr lang="ru-RU" sz="1400" dirty="0" err="1"/>
              <a:t>дә</a:t>
            </a:r>
            <a:r>
              <a:rPr lang="ru-RU" sz="1400" dirty="0"/>
              <a:t> ял </a:t>
            </a:r>
            <a:r>
              <a:rPr lang="ru-RU" sz="1400" dirty="0" err="1"/>
              <a:t>итү</a:t>
            </a:r>
            <a:r>
              <a:rPr lang="ru-RU" sz="1400" dirty="0"/>
              <a:t> һәм </a:t>
            </a:r>
            <a:r>
              <a:rPr lang="ru-RU" sz="1400" dirty="0" err="1"/>
              <a:t>күңел</a:t>
            </a:r>
            <a:r>
              <a:rPr lang="ru-RU" sz="1400" dirty="0"/>
              <a:t> </a:t>
            </a:r>
            <a:r>
              <a:rPr lang="ru-RU" sz="1400" dirty="0" err="1"/>
              <a:t>ачу</a:t>
            </a:r>
            <a:r>
              <a:rPr lang="ru-RU" sz="1400" dirty="0"/>
              <a:t> </a:t>
            </a:r>
            <a:r>
              <a:rPr lang="ru-RU" sz="1400" dirty="0" err="1"/>
              <a:t>өчен</a:t>
            </a:r>
            <a:r>
              <a:rPr lang="ru-RU" sz="1400" dirty="0"/>
              <a:t> </a:t>
            </a:r>
            <a:r>
              <a:rPr lang="ru-RU" sz="1400" dirty="0" err="1"/>
              <a:t>барлык</a:t>
            </a:r>
            <a:r>
              <a:rPr lang="ru-RU" sz="1400" dirty="0"/>
              <a:t> </a:t>
            </a:r>
            <a:r>
              <a:rPr lang="ru-RU" sz="1400" dirty="0" err="1"/>
              <a:t>уңайлыклар</a:t>
            </a:r>
            <a:r>
              <a:rPr lang="ru-RU" sz="1400" dirty="0"/>
              <a:t> да </a:t>
            </a:r>
            <a:r>
              <a:rPr lang="ru-RU" sz="1400" dirty="0" err="1"/>
              <a:t>булдырылды</a:t>
            </a:r>
            <a:r>
              <a:rPr lang="ru-RU" sz="1400" dirty="0"/>
              <a:t>. </a:t>
            </a:r>
            <a:r>
              <a:rPr lang="ru-RU" sz="1400" dirty="0" err="1"/>
              <a:t>Нефтьчеләр</a:t>
            </a:r>
            <a:r>
              <a:rPr lang="ru-RU" sz="1400" dirty="0"/>
              <a:t> </a:t>
            </a:r>
            <a:r>
              <a:rPr lang="ru-RU" sz="1400" dirty="0" err="1"/>
              <a:t>ярдәме</a:t>
            </a:r>
            <a:r>
              <a:rPr lang="ru-RU" sz="1400" dirty="0"/>
              <a:t> белән, “</a:t>
            </a:r>
            <a:r>
              <a:rPr lang="ru-RU" sz="1400" dirty="0" err="1"/>
              <a:t>Шәһәрнең</a:t>
            </a:r>
            <a:r>
              <a:rPr lang="ru-RU" sz="1400" dirty="0"/>
              <a:t> 60 </a:t>
            </a:r>
            <a:r>
              <a:rPr lang="ru-RU" sz="1400" dirty="0" err="1"/>
              <a:t>еллыгы</a:t>
            </a:r>
            <a:r>
              <a:rPr lang="ru-RU" sz="1400" dirty="0"/>
              <a:t> </a:t>
            </a:r>
            <a:r>
              <a:rPr lang="ru-RU" sz="1400" dirty="0" err="1"/>
              <a:t>исемендәге</a:t>
            </a:r>
            <a:r>
              <a:rPr lang="ru-RU" sz="1400" dirty="0"/>
              <a:t> </a:t>
            </a:r>
            <a:r>
              <a:rPr lang="ru-RU" sz="1400" dirty="0" err="1"/>
              <a:t>үзәк</a:t>
            </a:r>
            <a:r>
              <a:rPr lang="ru-RU" sz="1400" dirty="0"/>
              <a:t> </a:t>
            </a:r>
            <a:r>
              <a:rPr lang="ru-RU" sz="1400" dirty="0" err="1"/>
              <a:t>паркы</a:t>
            </a:r>
            <a:r>
              <a:rPr lang="ru-RU" sz="1400" dirty="0"/>
              <a:t>”, “Комсомол </a:t>
            </a:r>
            <a:r>
              <a:rPr lang="ru-RU" sz="1400" dirty="0" err="1"/>
              <a:t>паркы</a:t>
            </a:r>
            <a:r>
              <a:rPr lang="ru-RU" sz="1400" dirty="0" smtClean="0"/>
              <a:t>”, «</a:t>
            </a:r>
            <a:r>
              <a:rPr lang="ru-RU" sz="1400" dirty="0" err="1" smtClean="0"/>
              <a:t>Сәламәтлек</a:t>
            </a:r>
            <a:r>
              <a:rPr lang="ru-RU" sz="1400" dirty="0" smtClean="0"/>
              <a:t>» </a:t>
            </a:r>
            <a:r>
              <a:rPr lang="ru-RU" sz="1400" dirty="0" err="1" smtClean="0"/>
              <a:t>паркы</a:t>
            </a:r>
            <a:r>
              <a:rPr lang="ru-RU" sz="1400" dirty="0" smtClean="0"/>
              <a:t> </a:t>
            </a:r>
            <a:r>
              <a:rPr lang="ru-RU" sz="1400" dirty="0"/>
              <a:t>һәм башка </a:t>
            </a:r>
            <a:r>
              <a:rPr lang="ru-RU" sz="1400" dirty="0" err="1"/>
              <a:t>бик</a:t>
            </a:r>
            <a:r>
              <a:rPr lang="ru-RU" sz="1400" dirty="0"/>
              <a:t> </a:t>
            </a:r>
            <a:r>
              <a:rPr lang="ru-RU" sz="1400" dirty="0" err="1"/>
              <a:t>күп</a:t>
            </a:r>
            <a:r>
              <a:rPr lang="ru-RU" sz="1400" dirty="0"/>
              <a:t> </a:t>
            </a:r>
            <a:r>
              <a:rPr lang="ru-RU" sz="1400" dirty="0" err="1"/>
              <a:t>кенә</a:t>
            </a:r>
            <a:r>
              <a:rPr lang="ru-RU" sz="1400" dirty="0"/>
              <a:t> </a:t>
            </a:r>
            <a:r>
              <a:rPr lang="ru-RU" sz="1400" dirty="0" err="1"/>
              <a:t>объектларга</a:t>
            </a:r>
            <a:r>
              <a:rPr lang="ru-RU" sz="1400" dirty="0"/>
              <a:t>  реконструкция </a:t>
            </a:r>
            <a:r>
              <a:rPr lang="ru-RU" sz="1400" dirty="0" err="1"/>
              <a:t>ясалды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      </a:t>
            </a:r>
            <a:r>
              <a:rPr lang="ru-RU" sz="1400" dirty="0" err="1"/>
              <a:t>Бүгенге</a:t>
            </a:r>
            <a:r>
              <a:rPr lang="ru-RU" sz="1400" dirty="0"/>
              <a:t> </a:t>
            </a:r>
            <a:r>
              <a:rPr lang="ru-RU" sz="1400" dirty="0" err="1"/>
              <a:t>Әлмәт</a:t>
            </a:r>
            <a:r>
              <a:rPr lang="ru-RU" sz="1400" dirty="0"/>
              <a:t> - </a:t>
            </a:r>
            <a:r>
              <a:rPr lang="ru-RU" sz="1400" dirty="0" err="1"/>
              <a:t>республикабызның</a:t>
            </a:r>
            <a:r>
              <a:rPr lang="ru-RU" sz="1400" dirty="0"/>
              <a:t> </a:t>
            </a:r>
            <a:r>
              <a:rPr lang="ru-RU" sz="1400" dirty="0" err="1"/>
              <a:t>көньяк-көнчыгышында</a:t>
            </a:r>
            <a:r>
              <a:rPr lang="ru-RU" sz="1400" dirty="0"/>
              <a:t> </a:t>
            </a:r>
            <a:r>
              <a:rPr lang="ru-RU" sz="1400" dirty="0" err="1"/>
              <a:t>урнашкан</a:t>
            </a:r>
            <a:r>
              <a:rPr lang="ru-RU" sz="1400" dirty="0"/>
              <a:t> </a:t>
            </a:r>
            <a:r>
              <a:rPr lang="ru-RU" sz="1400" dirty="0" err="1"/>
              <a:t>иң</a:t>
            </a:r>
            <a:r>
              <a:rPr lang="ru-RU" sz="1400" dirty="0"/>
              <a:t> көчле </a:t>
            </a:r>
            <a:r>
              <a:rPr lang="ru-RU" sz="1400" dirty="0" err="1"/>
              <a:t>индустриаль</a:t>
            </a:r>
            <a:r>
              <a:rPr lang="ru-RU" sz="1400" dirty="0"/>
              <a:t> </a:t>
            </a:r>
            <a:r>
              <a:rPr lang="ru-RU" sz="1400" dirty="0" err="1"/>
              <a:t>үзәк</a:t>
            </a:r>
            <a:r>
              <a:rPr lang="ru-RU" sz="1400" dirty="0"/>
              <a:t> ул. </a:t>
            </a:r>
            <a:r>
              <a:rPr lang="ru-RU" sz="1400" dirty="0" err="1"/>
              <a:t>Нефтьчеләр</a:t>
            </a:r>
            <a:r>
              <a:rPr lang="ru-RU" sz="1400" dirty="0"/>
              <a:t>, машина </a:t>
            </a:r>
            <a:r>
              <a:rPr lang="ru-RU" sz="1400" dirty="0" err="1"/>
              <a:t>төзелешендә</a:t>
            </a:r>
            <a:r>
              <a:rPr lang="ru-RU" sz="1400" dirty="0"/>
              <a:t> </a:t>
            </a:r>
            <a:r>
              <a:rPr lang="ru-RU" sz="1400" dirty="0" err="1"/>
              <a:t>эшләүчеләр</a:t>
            </a:r>
            <a:r>
              <a:rPr lang="ru-RU" sz="1400" dirty="0"/>
              <a:t>, метал </a:t>
            </a:r>
            <a:r>
              <a:rPr lang="ru-RU" sz="1400" dirty="0" err="1"/>
              <a:t>эшкәртүчеләр</a:t>
            </a:r>
            <a:r>
              <a:rPr lang="ru-RU" sz="1400" dirty="0"/>
              <a:t>, газ </a:t>
            </a:r>
            <a:r>
              <a:rPr lang="ru-RU" sz="1400" dirty="0" err="1"/>
              <a:t>сәнагате</a:t>
            </a:r>
            <a:r>
              <a:rPr lang="ru-RU" sz="1400" dirty="0"/>
              <a:t> </a:t>
            </a:r>
            <a:r>
              <a:rPr lang="ru-RU" sz="1400" dirty="0" err="1"/>
              <a:t>хезмәткәрләре</a:t>
            </a:r>
            <a:r>
              <a:rPr lang="ru-RU" sz="1400" dirty="0"/>
              <a:t>, </a:t>
            </a:r>
            <a:r>
              <a:rPr lang="ru-RU" sz="1400" dirty="0" err="1"/>
              <a:t>төзүчеләр</a:t>
            </a:r>
            <a:r>
              <a:rPr lang="ru-RU" sz="1400" dirty="0"/>
              <a:t>, </a:t>
            </a:r>
            <a:r>
              <a:rPr lang="ru-RU" sz="1400" dirty="0" err="1"/>
              <a:t>игенчеләр</a:t>
            </a:r>
            <a:r>
              <a:rPr lang="ru-RU" sz="1400" dirty="0"/>
              <a:t>, </a:t>
            </a:r>
            <a:r>
              <a:rPr lang="ru-RU" sz="1400" dirty="0" err="1"/>
              <a:t>терлекчеләр</a:t>
            </a:r>
            <a:r>
              <a:rPr lang="ru-RU" sz="1400" dirty="0"/>
              <a:t> һәм башка  </a:t>
            </a:r>
            <a:r>
              <a:rPr lang="ru-RU" sz="1400" dirty="0" err="1"/>
              <a:t>өлкәләрдә</a:t>
            </a:r>
            <a:r>
              <a:rPr lang="ru-RU" sz="1400" dirty="0"/>
              <a:t> </a:t>
            </a:r>
            <a:r>
              <a:rPr lang="ru-RU" sz="1400" dirty="0" err="1"/>
              <a:t>эшләүчеләр</a:t>
            </a:r>
            <a:r>
              <a:rPr lang="ru-RU" sz="1400" dirty="0"/>
              <a:t> район һәм </a:t>
            </a:r>
            <a:r>
              <a:rPr lang="ru-RU" sz="1400" dirty="0" err="1"/>
              <a:t>шәһәребезнең</a:t>
            </a:r>
            <a:r>
              <a:rPr lang="ru-RU" sz="1400" dirty="0"/>
              <a:t> </a:t>
            </a:r>
            <a:r>
              <a:rPr lang="ru-RU" sz="1400" dirty="0" err="1"/>
              <a:t>икътисадын</a:t>
            </a:r>
            <a:r>
              <a:rPr lang="ru-RU" sz="1400" dirty="0"/>
              <a:t> </a:t>
            </a:r>
            <a:r>
              <a:rPr lang="ru-RU" sz="1400" dirty="0" err="1"/>
              <a:t>үстерүдә</a:t>
            </a:r>
            <a:r>
              <a:rPr lang="ru-RU" sz="1400" dirty="0"/>
              <a:t> </a:t>
            </a:r>
            <a:r>
              <a:rPr lang="ru-RU" sz="1400" dirty="0" err="1"/>
              <a:t>зур</a:t>
            </a:r>
            <a:r>
              <a:rPr lang="ru-RU" sz="1400" dirty="0"/>
              <a:t> </a:t>
            </a:r>
            <a:r>
              <a:rPr lang="ru-RU" sz="1400" dirty="0" err="1"/>
              <a:t>көч</a:t>
            </a:r>
            <a:r>
              <a:rPr lang="ru-RU" sz="1400" dirty="0"/>
              <a:t> </a:t>
            </a:r>
            <a:r>
              <a:rPr lang="ru-RU" sz="1400" dirty="0" err="1"/>
              <a:t>куялар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  </a:t>
            </a:r>
            <a:r>
              <a:rPr lang="ru-RU" sz="1400" dirty="0" err="1"/>
              <a:t>Белем</a:t>
            </a:r>
            <a:r>
              <a:rPr lang="ru-RU" sz="1400" dirty="0"/>
              <a:t> </a:t>
            </a:r>
            <a:r>
              <a:rPr lang="ru-RU" sz="1400" dirty="0" err="1"/>
              <a:t>бирү</a:t>
            </a:r>
            <a:r>
              <a:rPr lang="ru-RU" sz="1400" dirty="0"/>
              <a:t>, </a:t>
            </a:r>
            <a:r>
              <a:rPr lang="ru-RU" sz="1400" dirty="0" err="1"/>
              <a:t>дәвалау</a:t>
            </a:r>
            <a:r>
              <a:rPr lang="ru-RU" sz="1400" dirty="0"/>
              <a:t>, </a:t>
            </a:r>
            <a:r>
              <a:rPr lang="ru-RU" sz="1400" dirty="0" err="1"/>
              <a:t>мәдәният</a:t>
            </a:r>
            <a:r>
              <a:rPr lang="ru-RU" sz="1400" dirty="0"/>
              <a:t> </a:t>
            </a:r>
            <a:r>
              <a:rPr lang="ru-RU" sz="1400" dirty="0" err="1"/>
              <a:t>өлкәсендә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 </a:t>
            </a:r>
            <a:r>
              <a:rPr lang="ru-RU" sz="1400" dirty="0" err="1"/>
              <a:t>үз</a:t>
            </a:r>
            <a:r>
              <a:rPr lang="ru-RU" sz="1400" dirty="0"/>
              <a:t> </a:t>
            </a:r>
            <a:r>
              <a:rPr lang="ru-RU" sz="1400" dirty="0" err="1"/>
              <a:t>эшенең</a:t>
            </a:r>
            <a:r>
              <a:rPr lang="ru-RU" sz="1400" dirty="0"/>
              <a:t> </a:t>
            </a:r>
            <a:r>
              <a:rPr lang="ru-RU" sz="1400" dirty="0" err="1"/>
              <a:t>чын</a:t>
            </a:r>
            <a:r>
              <a:rPr lang="ru-RU" sz="1400" dirty="0"/>
              <a:t> </a:t>
            </a:r>
            <a:r>
              <a:rPr lang="ru-RU" sz="1400" dirty="0" err="1"/>
              <a:t>осталары</a:t>
            </a:r>
            <a:r>
              <a:rPr lang="ru-RU" sz="1400" dirty="0"/>
              <a:t> </a:t>
            </a:r>
            <a:r>
              <a:rPr lang="ru-RU" sz="1400" dirty="0" err="1"/>
              <a:t>хезмәт</a:t>
            </a:r>
            <a:r>
              <a:rPr lang="ru-RU" sz="1400" dirty="0"/>
              <a:t> куя. </a:t>
            </a:r>
            <a:r>
              <a:rPr lang="ru-RU" sz="1400" dirty="0" err="1"/>
              <a:t>Безнең</a:t>
            </a:r>
            <a:r>
              <a:rPr lang="ru-RU" sz="1400" dirty="0"/>
              <a:t> </a:t>
            </a:r>
            <a:r>
              <a:rPr lang="ru-RU" sz="1400" dirty="0" err="1"/>
              <a:t>шәһәребездә</a:t>
            </a:r>
            <a:r>
              <a:rPr lang="ru-RU" sz="1400" dirty="0"/>
              <a:t> </a:t>
            </a:r>
            <a:r>
              <a:rPr lang="ru-RU" sz="1400" dirty="0" err="1"/>
              <a:t>яшәү</a:t>
            </a:r>
            <a:r>
              <a:rPr lang="ru-RU" sz="1400" dirty="0"/>
              <a:t>, </a:t>
            </a:r>
            <a:r>
              <a:rPr lang="ru-RU" sz="1400" dirty="0" err="1"/>
              <a:t>белем</a:t>
            </a:r>
            <a:r>
              <a:rPr lang="ru-RU" sz="1400" dirty="0"/>
              <a:t> </a:t>
            </a:r>
            <a:r>
              <a:rPr lang="ru-RU" sz="1400" dirty="0" err="1"/>
              <a:t>алу</a:t>
            </a:r>
            <a:r>
              <a:rPr lang="ru-RU" sz="1400" dirty="0"/>
              <a:t>, </a:t>
            </a:r>
            <a:r>
              <a:rPr lang="ru-RU" sz="1400" dirty="0" err="1"/>
              <a:t>квалификацияле</a:t>
            </a:r>
            <a:r>
              <a:rPr lang="ru-RU" sz="1400" dirty="0"/>
              <a:t> </a:t>
            </a:r>
            <a:r>
              <a:rPr lang="ru-RU" sz="1400" dirty="0" err="1"/>
              <a:t>дәвалану</a:t>
            </a:r>
            <a:r>
              <a:rPr lang="ru-RU" sz="1400" dirty="0"/>
              <a:t>, ял </a:t>
            </a:r>
            <a:r>
              <a:rPr lang="ru-RU" sz="1400" dirty="0" err="1"/>
              <a:t>итү</a:t>
            </a:r>
            <a:r>
              <a:rPr lang="ru-RU" sz="1400" dirty="0"/>
              <a:t>, </a:t>
            </a:r>
            <a:r>
              <a:rPr lang="ru-RU" sz="1400" dirty="0" err="1"/>
              <a:t>күңел</a:t>
            </a:r>
            <a:r>
              <a:rPr lang="ru-RU" sz="1400" dirty="0"/>
              <a:t> </a:t>
            </a:r>
            <a:r>
              <a:rPr lang="ru-RU" sz="1400" dirty="0" err="1"/>
              <a:t>ачу</a:t>
            </a:r>
            <a:r>
              <a:rPr lang="ru-RU" sz="1400" dirty="0"/>
              <a:t> </a:t>
            </a:r>
            <a:r>
              <a:rPr lang="ru-RU" sz="1400" dirty="0" err="1"/>
              <a:t>өчен</a:t>
            </a:r>
            <a:r>
              <a:rPr lang="ru-RU" sz="1400" dirty="0"/>
              <a:t> </a:t>
            </a:r>
            <a:r>
              <a:rPr lang="ru-RU" sz="1400" dirty="0" err="1"/>
              <a:t>барлык</a:t>
            </a:r>
            <a:r>
              <a:rPr lang="ru-RU" sz="1400" dirty="0"/>
              <a:t> </a:t>
            </a:r>
            <a:r>
              <a:rPr lang="ru-RU" sz="1400" dirty="0" err="1"/>
              <a:t>шартлар</a:t>
            </a:r>
            <a:r>
              <a:rPr lang="ru-RU" sz="1400" dirty="0"/>
              <a:t> да </a:t>
            </a:r>
            <a:r>
              <a:rPr lang="ru-RU" sz="1400" dirty="0" err="1"/>
              <a:t>тудырылган</a:t>
            </a:r>
            <a:r>
              <a:rPr lang="ru-RU" sz="1400" dirty="0"/>
              <a:t>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859" y="7820283"/>
            <a:ext cx="1848967" cy="12638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1274" y="7820283"/>
            <a:ext cx="1998219" cy="12617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984" y="300055"/>
            <a:ext cx="1872207" cy="701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409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034" y="4495429"/>
            <a:ext cx="3140965" cy="1007702"/>
          </a:xfrm>
          <a:prstGeom prst="rect">
            <a:avLst/>
          </a:prstGeom>
        </p:spPr>
      </p:pic>
      <p:pic>
        <p:nvPicPr>
          <p:cNvPr id="4099" name="Рисунок 40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08" y="4572893"/>
            <a:ext cx="2848259" cy="1538985"/>
          </a:xfrm>
          <a:prstGeom prst="rect">
            <a:avLst/>
          </a:prstGeom>
        </p:spPr>
      </p:pic>
      <p:pic>
        <p:nvPicPr>
          <p:cNvPr id="1026" name="Picture 2" descr="https://thumbs.dreamstime.com/b/%D0%B2%D0%B0%D0%BB-%D0%BE%D1%81%D0%B5%D0%BD%D0%B8-%D0%BA%D1%80%D0%B0%D1%81%D0%B8%D0%B2%D0%B5%D0%B9%D1%88%D0%B8%D0%B9-163644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390" y="243788"/>
            <a:ext cx="1436233" cy="15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42327" y="5019924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6" y="8022610"/>
            <a:ext cx="5850617" cy="11308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Волна 13"/>
          <p:cNvSpPr/>
          <p:nvPr/>
        </p:nvSpPr>
        <p:spPr>
          <a:xfrm>
            <a:off x="849860" y="3189153"/>
            <a:ext cx="5835806" cy="14004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7" descr="C:\Users\ПК\Pictures\133665347_0_c2f43_45fcbc13_XXX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735" y="8152520"/>
            <a:ext cx="1624375" cy="8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84936" y="35910"/>
            <a:ext cx="3319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/>
              <a:t>Изучаем народное творчество</a:t>
            </a:r>
            <a:endParaRPr lang="ru-RU" sz="1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791726" y="360138"/>
            <a:ext cx="31683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Листья с веток облетают,</a:t>
            </a:r>
          </a:p>
          <a:p>
            <a:r>
              <a:rPr lang="ru-RU" sz="1400" dirty="0"/>
              <a:t>Птицы к югу улетают.</a:t>
            </a:r>
          </a:p>
          <a:p>
            <a:r>
              <a:rPr lang="ru-RU" sz="1400" dirty="0"/>
              <a:t>«Что за время года?» — спросим.</a:t>
            </a:r>
          </a:p>
          <a:p>
            <a:r>
              <a:rPr lang="ru-RU" sz="1400" dirty="0"/>
              <a:t>Нам ответят: «Это...» </a:t>
            </a:r>
            <a:endParaRPr lang="ru-RU" sz="1400" dirty="0" smtClean="0"/>
          </a:p>
          <a:p>
            <a:r>
              <a:rPr lang="ru-RU" sz="1400" dirty="0" smtClean="0"/>
              <a:t>                                (</a:t>
            </a:r>
            <a:r>
              <a:rPr lang="ru-RU" sz="1400" dirty="0"/>
              <a:t>осень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Ветки в парке шелестят,</a:t>
            </a:r>
          </a:p>
          <a:p>
            <a:r>
              <a:rPr lang="ru-RU" sz="1400" dirty="0"/>
              <a:t>Сбрасывают свой наряд.</a:t>
            </a:r>
          </a:p>
          <a:p>
            <a:r>
              <a:rPr lang="ru-RU" sz="1400" dirty="0"/>
              <a:t>Он у дуба и березки</a:t>
            </a:r>
          </a:p>
          <a:p>
            <a:r>
              <a:rPr lang="ru-RU" sz="1400" dirty="0"/>
              <a:t>Разноцветный, яркий, броский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                                 (</a:t>
            </a:r>
            <a:r>
              <a:rPr lang="ru-RU" sz="1400" dirty="0"/>
              <a:t>л</a:t>
            </a:r>
            <a:r>
              <a:rPr lang="ru-RU" sz="1400" dirty="0" smtClean="0"/>
              <a:t>истопад</a:t>
            </a:r>
            <a:r>
              <a:rPr lang="ru-RU" sz="1400" dirty="0"/>
              <a:t>)</a:t>
            </a:r>
          </a:p>
          <a:p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377236" y="352669"/>
            <a:ext cx="241384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Орехов не ест,</a:t>
            </a:r>
          </a:p>
          <a:p>
            <a:r>
              <a:rPr lang="ru-RU" sz="1400" dirty="0" smtClean="0"/>
              <a:t>сахара не просит,</a:t>
            </a:r>
          </a:p>
          <a:p>
            <a:r>
              <a:rPr lang="ru-RU" sz="1400" dirty="0" smtClean="0"/>
              <a:t>А щипцы с собой носит.</a:t>
            </a:r>
          </a:p>
          <a:p>
            <a:r>
              <a:rPr lang="ru-RU" sz="1400" dirty="0" smtClean="0"/>
              <a:t>                                              (рак)</a:t>
            </a:r>
          </a:p>
          <a:p>
            <a:r>
              <a:rPr lang="ru-RU" sz="1400" dirty="0" smtClean="0"/>
              <a:t>Рук и ног у него нет, а всё трясёт и качает.</a:t>
            </a:r>
          </a:p>
          <a:p>
            <a:r>
              <a:rPr lang="ru-RU" sz="1400" dirty="0" smtClean="0"/>
              <a:t>                                             (ветер)</a:t>
            </a:r>
          </a:p>
          <a:p>
            <a:r>
              <a:rPr lang="ru-RU" sz="1400" dirty="0" smtClean="0"/>
              <a:t>Есть голова, да нет волос,</a:t>
            </a:r>
          </a:p>
          <a:p>
            <a:r>
              <a:rPr lang="ru-RU" sz="1400" dirty="0" smtClean="0"/>
              <a:t>есть глаза, да нет бровей,</a:t>
            </a:r>
          </a:p>
          <a:p>
            <a:r>
              <a:rPr lang="ru-RU" sz="1400" dirty="0" smtClean="0"/>
              <a:t>есть крылья, да не летает.</a:t>
            </a:r>
          </a:p>
          <a:p>
            <a:r>
              <a:rPr lang="ru-RU" sz="1400" dirty="0" smtClean="0"/>
              <a:t>                                         (рыба)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43544" y="2750186"/>
            <a:ext cx="3061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Подборку загадок подготовил </a:t>
            </a:r>
          </a:p>
          <a:p>
            <a:r>
              <a:rPr lang="ru-RU" sz="1200" dirty="0" err="1" smtClean="0"/>
              <a:t>А.Сыраев</a:t>
            </a:r>
            <a:r>
              <a:rPr lang="ru-RU" sz="1200" dirty="0" smtClean="0"/>
              <a:t>, ученик 5 А класса</a:t>
            </a:r>
            <a:endParaRPr lang="ru-RU" sz="12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00" y="1979243"/>
            <a:ext cx="1219782" cy="115296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400">
            <a:off x="1003220" y="2463130"/>
            <a:ext cx="1268760" cy="70556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38676">
            <a:off x="2858904" y="1157606"/>
            <a:ext cx="848422" cy="8672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0039" y="8117860"/>
            <a:ext cx="1281766" cy="1026140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594127" y="5305057"/>
            <a:ext cx="3429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День матери — великий праздник,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Несет он радость нам и свет,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Ведь в череде явлений разных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Надежней мамы друга нет.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Она всегда с тобою рядом,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Хоть дома ты, хоть далеко.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Согреет теплым, нежным взглядом,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И станет на душе легко.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Спасибо, мамы дорогие,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Что ждете неустанно нас,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Как хорошо, что вы такие,</a:t>
            </a:r>
            <a:b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Живите долго, в добрый час!</a:t>
            </a:r>
            <a:r>
              <a:rPr lang="ru-RU" sz="1200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4096" name="TextBox 4095"/>
          <p:cNvSpPr txBox="1"/>
          <p:nvPr/>
        </p:nvSpPr>
        <p:spPr>
          <a:xfrm>
            <a:off x="2326943" y="3346531"/>
            <a:ext cx="43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 наступающим днём матери!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7" name="Рисунок 409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726" y="6000810"/>
            <a:ext cx="2821241" cy="1974175"/>
          </a:xfrm>
          <a:prstGeom prst="rect">
            <a:avLst/>
          </a:prstGeom>
        </p:spPr>
      </p:pic>
      <p:sp>
        <p:nvSpPr>
          <p:cNvPr id="4098" name="TextBox 4097"/>
          <p:cNvSpPr txBox="1"/>
          <p:nvPr/>
        </p:nvSpPr>
        <p:spPr>
          <a:xfrm>
            <a:off x="721115" y="3601916"/>
            <a:ext cx="609329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  Быть мамой— </a:t>
            </a:r>
            <a:r>
              <a:rPr lang="ru-RU" sz="1400" dirty="0"/>
              <a:t>самое важное, священное и высокое, что может быть в жизни. От всей души </a:t>
            </a:r>
            <a:r>
              <a:rPr lang="ru-RU" sz="1400" dirty="0" smtClean="0"/>
              <a:t>поздравляем всех мам на свете, </a:t>
            </a:r>
            <a:r>
              <a:rPr lang="ru-RU" sz="1400" dirty="0"/>
              <a:t>ведь мама — это работа 24/7 без отпусков и выходных. </a:t>
            </a:r>
            <a:r>
              <a:rPr lang="ru-RU" sz="1400" dirty="0" smtClean="0"/>
              <a:t>Пусть </a:t>
            </a:r>
            <a:r>
              <a:rPr lang="ru-RU" sz="1400" dirty="0"/>
              <a:t>наградой и материнской зарплатой будут огромная, чистая, бескорыстная любовь детских сердечек, теплые родные объятия и гордость за их достижения!</a:t>
            </a:r>
            <a:br>
              <a:rPr lang="ru-RU" sz="14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2813</TotalTime>
  <Words>468</Words>
  <Application>Microsoft Office PowerPoint</Application>
  <PresentationFormat>Экран (4:3)</PresentationFormat>
  <Paragraphs>127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257</cp:revision>
  <cp:lastPrinted>2016-02-13T10:54:32Z</cp:lastPrinted>
  <dcterms:created xsi:type="dcterms:W3CDTF">2013-09-28T04:10:37Z</dcterms:created>
  <dcterms:modified xsi:type="dcterms:W3CDTF">2020-11-16T20:53:27Z</dcterms:modified>
</cp:coreProperties>
</file>